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Roboto Slab"/>
      <p:regular r:id="rId12"/>
      <p:bold r:id="rId13"/>
    </p:embeddedFont>
    <p:embeddedFont>
      <p:font typeface="Roboto"/>
      <p:regular r:id="rId14"/>
      <p:bold r:id="rId15"/>
      <p:italic r:id="rId16"/>
      <p:boldItalic r:id="rId17"/>
    </p:embeddedFont>
    <p:embeddedFont>
      <p:font typeface="Pacifico"/>
      <p:regular r:id="rId18"/>
    </p:embeddedFont>
    <p:embeddedFont>
      <p:font typeface="Comfortaa"/>
      <p:regular r:id="rId19"/>
      <p:bold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omfortaa-bold.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Slab-bold.fntdata"/><Relationship Id="rId12" Type="http://schemas.openxmlformats.org/officeDocument/2006/relationships/font" Target="fonts/RobotoSlab-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fntdata"/><Relationship Id="rId14" Type="http://schemas.openxmlformats.org/officeDocument/2006/relationships/font" Target="fonts/Roboto-regular.fntdata"/><Relationship Id="rId17" Type="http://schemas.openxmlformats.org/officeDocument/2006/relationships/font" Target="fonts/Roboto-boldItalic.fntdata"/><Relationship Id="rId16" Type="http://schemas.openxmlformats.org/officeDocument/2006/relationships/font" Target="fonts/Roboto-italic.fntdata"/><Relationship Id="rId5" Type="http://schemas.openxmlformats.org/officeDocument/2006/relationships/notesMaster" Target="notesMasters/notesMaster1.xml"/><Relationship Id="rId19" Type="http://schemas.openxmlformats.org/officeDocument/2006/relationships/font" Target="fonts/Comfortaa-regular.fntdata"/><Relationship Id="rId6" Type="http://schemas.openxmlformats.org/officeDocument/2006/relationships/slide" Target="slides/slide1.xml"/><Relationship Id="rId18" Type="http://schemas.openxmlformats.org/officeDocument/2006/relationships/font" Target="fonts/Pacific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15e9f775a4a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5e9f775a4a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5e9f775a4a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15e9f775a4a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5e9f775a4a_0_1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5e9f775a4a_0_1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6158b514e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6158b514e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62b56caf81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62b56caf81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latin typeface="Pacifico"/>
                <a:ea typeface="Pacifico"/>
                <a:cs typeface="Pacifico"/>
                <a:sym typeface="Pacifico"/>
              </a:rPr>
              <a:t>Our school values.</a:t>
            </a:r>
            <a:endParaRPr>
              <a:latin typeface="Pacifico"/>
              <a:ea typeface="Pacifico"/>
              <a:cs typeface="Pacifico"/>
              <a:sym typeface="Pacifico"/>
            </a:endParaRPr>
          </a:p>
        </p:txBody>
      </p:sp>
      <p:sp>
        <p:nvSpPr>
          <p:cNvPr id="64" name="Google Shape;64;p13"/>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latin typeface="Pacifico"/>
                <a:ea typeface="Pacifico"/>
                <a:cs typeface="Pacifico"/>
                <a:sym typeface="Pacifico"/>
              </a:rPr>
              <a:t>By the House Captains</a:t>
            </a:r>
            <a:endParaRPr>
              <a:latin typeface="Pacifico"/>
              <a:ea typeface="Pacifico"/>
              <a:cs typeface="Pacifico"/>
              <a:sym typeface="Pacific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latin typeface="Comfortaa"/>
                <a:ea typeface="Comfortaa"/>
                <a:cs typeface="Comfortaa"/>
                <a:sym typeface="Comfortaa"/>
              </a:rPr>
              <a:t>                            Sharing</a:t>
            </a:r>
            <a:endParaRPr>
              <a:latin typeface="Comfortaa"/>
              <a:ea typeface="Comfortaa"/>
              <a:cs typeface="Comfortaa"/>
              <a:sym typeface="Comfortaa"/>
            </a:endParaRPr>
          </a:p>
        </p:txBody>
      </p:sp>
      <p:sp>
        <p:nvSpPr>
          <p:cNvPr id="70" name="Google Shape;70;p1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GB"/>
              <a:t>Sharing is one of the most important things in life because we can’t have everything all to ourselves. We understand it can be hard to share sometimes, especially when it is things we love. But we share lots of things with each other and we don’t even notice, we share our love, time, kindness and our world to everyone! ‘The best way to multiply your </a:t>
            </a:r>
            <a:r>
              <a:rPr lang="en-GB"/>
              <a:t>happiness</a:t>
            </a:r>
            <a:r>
              <a:rPr lang="en-GB"/>
              <a:t> is to </a:t>
            </a:r>
            <a:r>
              <a:rPr i="1" lang="en-GB"/>
              <a:t>share</a:t>
            </a:r>
            <a:r>
              <a:rPr lang="en-GB"/>
              <a:t> it.’ </a:t>
            </a:r>
            <a:endParaRPr/>
          </a:p>
        </p:txBody>
      </p:sp>
      <p:pic>
        <p:nvPicPr>
          <p:cNvPr id="71" name="Google Shape;71;p14"/>
          <p:cNvPicPr preferRelativeResize="0"/>
          <p:nvPr/>
        </p:nvPicPr>
        <p:blipFill>
          <a:blip r:embed="rId3">
            <a:alphaModFix/>
          </a:blip>
          <a:stretch>
            <a:fillRect/>
          </a:stretch>
        </p:blipFill>
        <p:spPr>
          <a:xfrm>
            <a:off x="3267575" y="3250550"/>
            <a:ext cx="2654150" cy="176942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5"/>
          <p:cNvSpPr txBox="1"/>
          <p:nvPr>
            <p:ph type="title"/>
          </p:nvPr>
        </p:nvSpPr>
        <p:spPr>
          <a:xfrm>
            <a:off x="480150" y="43167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                       </a:t>
            </a:r>
            <a:r>
              <a:rPr lang="en-GB">
                <a:latin typeface="Courier New"/>
                <a:ea typeface="Courier New"/>
                <a:cs typeface="Courier New"/>
                <a:sym typeface="Courier New"/>
              </a:rPr>
              <a:t>   </a:t>
            </a:r>
            <a:r>
              <a:rPr lang="en-GB">
                <a:latin typeface="Comfortaa"/>
                <a:ea typeface="Comfortaa"/>
                <a:cs typeface="Comfortaa"/>
                <a:sym typeface="Comfortaa"/>
              </a:rPr>
              <a:t>Acceptance</a:t>
            </a:r>
            <a:endParaRPr>
              <a:latin typeface="Comfortaa"/>
              <a:ea typeface="Comfortaa"/>
              <a:cs typeface="Comfortaa"/>
              <a:sym typeface="Comfortaa"/>
            </a:endParaRPr>
          </a:p>
        </p:txBody>
      </p:sp>
      <p:sp>
        <p:nvSpPr>
          <p:cNvPr id="77" name="Google Shape;77;p15"/>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GB"/>
              <a:t>We accept that everyone is different and we all understand their likes and dislikes. We also accept people from all around the world and their race and religion. It is important to know that it is not about looks, but about personality,  we try to make everyone feel welcome and accepted once they join our school. We accept all the school values and encourage others to follow them, </a:t>
            </a:r>
            <a:r>
              <a:rPr lang="en-GB"/>
              <a:t>because</a:t>
            </a:r>
            <a:r>
              <a:rPr lang="en-GB"/>
              <a:t> they can lead us and encourage us to do better. ‘Acceptance is the road to all change.’ </a:t>
            </a:r>
            <a:endParaRPr u="sng"/>
          </a:p>
        </p:txBody>
      </p:sp>
      <p:pic>
        <p:nvPicPr>
          <p:cNvPr id="78" name="Google Shape;78;p15"/>
          <p:cNvPicPr preferRelativeResize="0"/>
          <p:nvPr/>
        </p:nvPicPr>
        <p:blipFill>
          <a:blip r:embed="rId3">
            <a:alphaModFix/>
          </a:blip>
          <a:stretch>
            <a:fillRect/>
          </a:stretch>
        </p:blipFill>
        <p:spPr>
          <a:xfrm>
            <a:off x="3295250" y="3428175"/>
            <a:ext cx="2565675" cy="17153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                                   </a:t>
            </a:r>
            <a:r>
              <a:rPr lang="en-GB">
                <a:latin typeface="Comfortaa"/>
                <a:ea typeface="Comfortaa"/>
                <a:cs typeface="Comfortaa"/>
                <a:sym typeface="Comfortaa"/>
              </a:rPr>
              <a:t>  Family</a:t>
            </a:r>
            <a:endParaRPr>
              <a:latin typeface="Comfortaa"/>
              <a:ea typeface="Comfortaa"/>
              <a:cs typeface="Comfortaa"/>
              <a:sym typeface="Comfortaa"/>
            </a:endParaRPr>
          </a:p>
        </p:txBody>
      </p:sp>
      <p:sp>
        <p:nvSpPr>
          <p:cNvPr id="84" name="Google Shape;84;p16"/>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GB"/>
              <a:t>Our school is one big family, we are there for each other, and support everyone. We celebrate our </a:t>
            </a:r>
            <a:r>
              <a:rPr lang="en-GB"/>
              <a:t>difference</a:t>
            </a:r>
            <a:r>
              <a:rPr lang="en-GB"/>
              <a:t> and talents every week at celebration </a:t>
            </a:r>
            <a:r>
              <a:rPr lang="en-GB"/>
              <a:t>assembly</a:t>
            </a:r>
            <a:r>
              <a:rPr lang="en-GB"/>
              <a:t>, because we are a community. Being together is important because we get to know each other better, and grow as a community. As a family we follow all the values because we </a:t>
            </a:r>
            <a:r>
              <a:rPr lang="en-GB"/>
              <a:t>believe</a:t>
            </a:r>
            <a:r>
              <a:rPr lang="en-GB"/>
              <a:t> that they are important. Family means friendship, and that means we are there for each other. ‘Families are like branches in a tree. We grow in different directions, yet our roots remain as one.’</a:t>
            </a:r>
            <a:endParaRPr/>
          </a:p>
        </p:txBody>
      </p:sp>
      <p:pic>
        <p:nvPicPr>
          <p:cNvPr id="85" name="Google Shape;85;p16"/>
          <p:cNvPicPr preferRelativeResize="0"/>
          <p:nvPr/>
        </p:nvPicPr>
        <p:blipFill>
          <a:blip r:embed="rId3">
            <a:alphaModFix/>
          </a:blip>
          <a:stretch>
            <a:fillRect/>
          </a:stretch>
        </p:blipFill>
        <p:spPr>
          <a:xfrm>
            <a:off x="3356050" y="3741075"/>
            <a:ext cx="2675099" cy="14024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3200400" rtl="0" algn="l">
              <a:spcBef>
                <a:spcPts val="0"/>
              </a:spcBef>
              <a:spcAft>
                <a:spcPts val="0"/>
              </a:spcAft>
              <a:buNone/>
            </a:pPr>
            <a:r>
              <a:rPr lang="en-GB">
                <a:latin typeface="Comfortaa"/>
                <a:ea typeface="Comfortaa"/>
                <a:cs typeface="Comfortaa"/>
                <a:sym typeface="Comfortaa"/>
              </a:rPr>
              <a:t>  </a:t>
            </a:r>
            <a:r>
              <a:rPr lang="en-GB">
                <a:latin typeface="Comfortaa"/>
                <a:ea typeface="Comfortaa"/>
                <a:cs typeface="Comfortaa"/>
                <a:sym typeface="Comfortaa"/>
              </a:rPr>
              <a:t>Trust</a:t>
            </a:r>
            <a:endParaRPr>
              <a:latin typeface="Comfortaa"/>
              <a:ea typeface="Comfortaa"/>
              <a:cs typeface="Comfortaa"/>
              <a:sym typeface="Comfortaa"/>
            </a:endParaRPr>
          </a:p>
        </p:txBody>
      </p:sp>
      <p:sp>
        <p:nvSpPr>
          <p:cNvPr id="91" name="Google Shape;91;p17"/>
          <p:cNvSpPr txBox="1"/>
          <p:nvPr>
            <p:ph idx="1" type="body"/>
          </p:nvPr>
        </p:nvSpPr>
        <p:spPr>
          <a:xfrm>
            <a:off x="387900" y="1489825"/>
            <a:ext cx="8598000" cy="3532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GB"/>
              <a:t>Trust is a thing that we should do, but not all the time, because if we do it all the time, not everything will be private, even if we want it to be. We should trust our parents, and family members as well as ourselves and friends. We trust each other with secrets and with things we own and that God loves us and that he will never leave us and always guide us to the right path in life. You need to be careful with trust because it is important and can easily be broken. ‘Trust takes many years to build, a few seconds to break, and forever to repair.’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pic>
        <p:nvPicPr>
          <p:cNvPr id="92" name="Google Shape;92;p17"/>
          <p:cNvPicPr preferRelativeResize="0"/>
          <p:nvPr/>
        </p:nvPicPr>
        <p:blipFill>
          <a:blip r:embed="rId3">
            <a:alphaModFix/>
          </a:blip>
          <a:stretch>
            <a:fillRect/>
          </a:stretch>
        </p:blipFill>
        <p:spPr>
          <a:xfrm>
            <a:off x="3526275" y="3708975"/>
            <a:ext cx="2151800" cy="14345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457200" lvl="0" marL="2743200" rtl="0" algn="l">
              <a:spcBef>
                <a:spcPts val="0"/>
              </a:spcBef>
              <a:spcAft>
                <a:spcPts val="0"/>
              </a:spcAft>
              <a:buNone/>
            </a:pPr>
            <a:r>
              <a:rPr lang="en-GB">
                <a:latin typeface="Comfortaa"/>
                <a:ea typeface="Comfortaa"/>
                <a:cs typeface="Comfortaa"/>
                <a:sym typeface="Comfortaa"/>
              </a:rPr>
              <a:t>  H</a:t>
            </a:r>
            <a:r>
              <a:rPr lang="en-GB">
                <a:latin typeface="Comfortaa"/>
                <a:ea typeface="Comfortaa"/>
                <a:cs typeface="Comfortaa"/>
                <a:sym typeface="Comfortaa"/>
              </a:rPr>
              <a:t>onesty</a:t>
            </a:r>
            <a:endParaRPr>
              <a:latin typeface="Comfortaa"/>
              <a:ea typeface="Comfortaa"/>
              <a:cs typeface="Comfortaa"/>
              <a:sym typeface="Comfortaa"/>
            </a:endParaRPr>
          </a:p>
        </p:txBody>
      </p:sp>
      <p:sp>
        <p:nvSpPr>
          <p:cNvPr id="98" name="Google Shape;98;p18"/>
          <p:cNvSpPr txBox="1"/>
          <p:nvPr>
            <p:ph idx="1" type="body"/>
          </p:nvPr>
        </p:nvSpPr>
        <p:spPr>
          <a:xfrm>
            <a:off x="4389125" y="1489825"/>
            <a:ext cx="4367100" cy="25068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1200"/>
              </a:spcAft>
              <a:buSzPts val="935"/>
              <a:buNone/>
            </a:pPr>
            <a:r>
              <a:rPr lang="en-GB" sz="1629"/>
              <a:t>We show honesty by telling the truth and making the right choices. Being honest helps us to grow up and have a very very bright future . We should be honest at the start because God will always forgive us and give us a second chance. When we do make mistakes we confess our sins to the priest at the </a:t>
            </a:r>
            <a:r>
              <a:rPr lang="en-GB" sz="1629"/>
              <a:t>sacrament</a:t>
            </a:r>
            <a:r>
              <a:rPr lang="en-GB" sz="1629"/>
              <a:t> of reconciliation. ‘Honesty is the fastest way to prevent a mistake from turning into a failure.’</a:t>
            </a:r>
            <a:endParaRPr sz="1629"/>
          </a:p>
        </p:txBody>
      </p:sp>
      <p:pic>
        <p:nvPicPr>
          <p:cNvPr id="99" name="Google Shape;99;p18"/>
          <p:cNvPicPr preferRelativeResize="0"/>
          <p:nvPr/>
        </p:nvPicPr>
        <p:blipFill>
          <a:blip r:embed="rId3">
            <a:alphaModFix/>
          </a:blip>
          <a:stretch>
            <a:fillRect/>
          </a:stretch>
        </p:blipFill>
        <p:spPr>
          <a:xfrm>
            <a:off x="124975" y="1310126"/>
            <a:ext cx="4084326" cy="307890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